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 panose="020B0604020202020204" charset="0"/>
      <p:regular r:id="rId13"/>
    </p:embeddedFont>
    <p:embeddedFont>
      <p:font typeface="PT Sans" panose="020B0503020203020204" pitchFamily="34" charset="0"/>
      <p:regular r:id="rId14"/>
      <p:bold r:id="rId1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2F1192-6BD6-400E-A961-9C6E0E44A0C1}" v="29" dt="2025-11-12T20:08:08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85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Pisciottano Leitão" userId="4fba303446ba9739" providerId="LiveId" clId="{F7B54504-9B0E-401F-B53D-BA0D2D31F1E2}"/>
    <pc:docChg chg="undo custSel modSld">
      <pc:chgData name="Rafael Pisciottano Leitão" userId="4fba303446ba9739" providerId="LiveId" clId="{F7B54504-9B0E-401F-B53D-BA0D2D31F1E2}" dt="2025-11-12T20:08:08.798" v="91" actId="478"/>
      <pc:docMkLst>
        <pc:docMk/>
      </pc:docMkLst>
      <pc:sldChg chg="modSp mod">
        <pc:chgData name="Rafael Pisciottano Leitão" userId="4fba303446ba9739" providerId="LiveId" clId="{F7B54504-9B0E-401F-B53D-BA0D2D31F1E2}" dt="2025-11-12T19:22:43.075" v="18" actId="20577"/>
        <pc:sldMkLst>
          <pc:docMk/>
          <pc:sldMk cId="0" sldId="256"/>
        </pc:sldMkLst>
        <pc:spChg chg="mod">
          <ac:chgData name="Rafael Pisciottano Leitão" userId="4fba303446ba9739" providerId="LiveId" clId="{F7B54504-9B0E-401F-B53D-BA0D2D31F1E2}" dt="2025-11-12T19:22:36.259" v="17" actId="20577"/>
          <ac:spMkLst>
            <pc:docMk/>
            <pc:sldMk cId="0" sldId="256"/>
            <ac:spMk id="5" creationId="{00000000-0000-0000-0000-000000000000}"/>
          </ac:spMkLst>
        </pc:spChg>
        <pc:spChg chg="mod">
          <ac:chgData name="Rafael Pisciottano Leitão" userId="4fba303446ba9739" providerId="LiveId" clId="{F7B54504-9B0E-401F-B53D-BA0D2D31F1E2}" dt="2025-11-12T19:22:43.075" v="18" actId="20577"/>
          <ac:spMkLst>
            <pc:docMk/>
            <pc:sldMk cId="0" sldId="256"/>
            <ac:spMk id="7" creationId="{00000000-0000-0000-0000-000000000000}"/>
          </ac:spMkLst>
        </pc:spChg>
      </pc:sldChg>
      <pc:sldChg chg="addSp delSp modSp mod">
        <pc:chgData name="Rafael Pisciottano Leitão" userId="4fba303446ba9739" providerId="LiveId" clId="{F7B54504-9B0E-401F-B53D-BA0D2D31F1E2}" dt="2025-11-12T20:08:08.798" v="91" actId="478"/>
        <pc:sldMkLst>
          <pc:docMk/>
          <pc:sldMk cId="0" sldId="259"/>
        </pc:sldMkLst>
        <pc:spChg chg="mod">
          <ac:chgData name="Rafael Pisciottano Leitão" userId="4fba303446ba9739" providerId="LiveId" clId="{F7B54504-9B0E-401F-B53D-BA0D2D31F1E2}" dt="2025-11-12T19:50:11.696" v="20" actId="6549"/>
          <ac:spMkLst>
            <pc:docMk/>
            <pc:sldMk cId="0" sldId="259"/>
            <ac:spMk id="2" creationId="{00000000-0000-0000-0000-000000000000}"/>
          </ac:spMkLst>
        </pc:spChg>
        <pc:spChg chg="mod">
          <ac:chgData name="Rafael Pisciottano Leitão" userId="4fba303446ba9739" providerId="LiveId" clId="{F7B54504-9B0E-401F-B53D-BA0D2D31F1E2}" dt="2025-11-12T19:53:33.159" v="50" actId="14100"/>
          <ac:spMkLst>
            <pc:docMk/>
            <pc:sldMk cId="0" sldId="259"/>
            <ac:spMk id="5" creationId="{00000000-0000-0000-0000-000000000000}"/>
          </ac:spMkLst>
        </pc:spChg>
        <pc:spChg chg="mod">
          <ac:chgData name="Rafael Pisciottano Leitão" userId="4fba303446ba9739" providerId="LiveId" clId="{F7B54504-9B0E-401F-B53D-BA0D2D31F1E2}" dt="2025-11-12T19:53:16.229" v="46" actId="14100"/>
          <ac:spMkLst>
            <pc:docMk/>
            <pc:sldMk cId="0" sldId="259"/>
            <ac:spMk id="8" creationId="{00000000-0000-0000-0000-000000000000}"/>
          </ac:spMkLst>
        </pc:spChg>
        <pc:spChg chg="mod">
          <ac:chgData name="Rafael Pisciottano Leitão" userId="4fba303446ba9739" providerId="LiveId" clId="{F7B54504-9B0E-401F-B53D-BA0D2D31F1E2}" dt="2025-11-12T19:53:23.299" v="49" actId="14100"/>
          <ac:spMkLst>
            <pc:docMk/>
            <pc:sldMk cId="0" sldId="259"/>
            <ac:spMk id="17" creationId="{00000000-0000-0000-0000-000000000000}"/>
          </ac:spMkLst>
        </pc:spChg>
        <pc:spChg chg="add mod">
          <ac:chgData name="Rafael Pisciottano Leitão" userId="4fba303446ba9739" providerId="LiveId" clId="{F7B54504-9B0E-401F-B53D-BA0D2D31F1E2}" dt="2025-11-12T19:53:55.695" v="51" actId="164"/>
          <ac:spMkLst>
            <pc:docMk/>
            <pc:sldMk cId="0" sldId="259"/>
            <ac:spMk id="34" creationId="{78FBBE55-81C7-5DD8-0FBB-D2C5FA39CB57}"/>
          </ac:spMkLst>
        </pc:spChg>
        <pc:spChg chg="add mod">
          <ac:chgData name="Rafael Pisciottano Leitão" userId="4fba303446ba9739" providerId="LiveId" clId="{F7B54504-9B0E-401F-B53D-BA0D2D31F1E2}" dt="2025-11-12T19:53:55.695" v="51" actId="164"/>
          <ac:spMkLst>
            <pc:docMk/>
            <pc:sldMk cId="0" sldId="259"/>
            <ac:spMk id="35" creationId="{815F10CD-BBA7-B537-BAD5-529CE88A02AE}"/>
          </ac:spMkLst>
        </pc:spChg>
        <pc:spChg chg="add mod">
          <ac:chgData name="Rafael Pisciottano Leitão" userId="4fba303446ba9739" providerId="LiveId" clId="{F7B54504-9B0E-401F-B53D-BA0D2D31F1E2}" dt="2025-11-12T19:53:55.695" v="51" actId="164"/>
          <ac:spMkLst>
            <pc:docMk/>
            <pc:sldMk cId="0" sldId="259"/>
            <ac:spMk id="36" creationId="{1FDC2BB6-F6D1-C2FB-4767-6E6478996055}"/>
          </ac:spMkLst>
        </pc:spChg>
        <pc:spChg chg="add mod">
          <ac:chgData name="Rafael Pisciottano Leitão" userId="4fba303446ba9739" providerId="LiveId" clId="{F7B54504-9B0E-401F-B53D-BA0D2D31F1E2}" dt="2025-11-12T19:53:55.695" v="51" actId="164"/>
          <ac:spMkLst>
            <pc:docMk/>
            <pc:sldMk cId="0" sldId="259"/>
            <ac:spMk id="37" creationId="{446E9315-D368-2D8C-B443-BCFC8C74BEF4}"/>
          </ac:spMkLst>
        </pc:spChg>
        <pc:spChg chg="add mod">
          <ac:chgData name="Rafael Pisciottano Leitão" userId="4fba303446ba9739" providerId="LiveId" clId="{F7B54504-9B0E-401F-B53D-BA0D2D31F1E2}" dt="2025-11-12T19:53:55.695" v="51" actId="164"/>
          <ac:spMkLst>
            <pc:docMk/>
            <pc:sldMk cId="0" sldId="259"/>
            <ac:spMk id="38" creationId="{13BD5FD5-7090-3A1B-6994-EA81F6D62944}"/>
          </ac:spMkLst>
        </pc:spChg>
        <pc:spChg chg="add mod">
          <ac:chgData name="Rafael Pisciottano Leitão" userId="4fba303446ba9739" providerId="LiveId" clId="{F7B54504-9B0E-401F-B53D-BA0D2D31F1E2}" dt="2025-11-12T19:53:55.695" v="51" actId="164"/>
          <ac:spMkLst>
            <pc:docMk/>
            <pc:sldMk cId="0" sldId="259"/>
            <ac:spMk id="39" creationId="{F37D989F-BFC7-9A7B-16EE-D20518621914}"/>
          </ac:spMkLst>
        </pc:spChg>
        <pc:spChg chg="add mod">
          <ac:chgData name="Rafael Pisciottano Leitão" userId="4fba303446ba9739" providerId="LiveId" clId="{F7B54504-9B0E-401F-B53D-BA0D2D31F1E2}" dt="2025-11-12T19:53:55.695" v="51" actId="164"/>
          <ac:spMkLst>
            <pc:docMk/>
            <pc:sldMk cId="0" sldId="259"/>
            <ac:spMk id="40" creationId="{AC9CE023-3353-D065-B12F-E36DD163C5E9}"/>
          </ac:spMkLst>
        </pc:spChg>
        <pc:spChg chg="add mod">
          <ac:chgData name="Rafael Pisciottano Leitão" userId="4fba303446ba9739" providerId="LiveId" clId="{F7B54504-9B0E-401F-B53D-BA0D2D31F1E2}" dt="2025-11-12T19:53:55.695" v="51" actId="164"/>
          <ac:spMkLst>
            <pc:docMk/>
            <pc:sldMk cId="0" sldId="259"/>
            <ac:spMk id="41" creationId="{A71C0703-0FB8-4174-F1A9-DA592D98AE3B}"/>
          </ac:spMkLst>
        </pc:spChg>
        <pc:spChg chg="add mod">
          <ac:chgData name="Rafael Pisciottano Leitão" userId="4fba303446ba9739" providerId="LiveId" clId="{F7B54504-9B0E-401F-B53D-BA0D2D31F1E2}" dt="2025-11-12T19:53:55.695" v="51" actId="164"/>
          <ac:spMkLst>
            <pc:docMk/>
            <pc:sldMk cId="0" sldId="259"/>
            <ac:spMk id="42" creationId="{A54CC738-4FFD-9E4F-C9CF-7AD71296267B}"/>
          </ac:spMkLst>
        </pc:spChg>
        <pc:spChg chg="add mod ord">
          <ac:chgData name="Rafael Pisciottano Leitão" userId="4fba303446ba9739" providerId="LiveId" clId="{F7B54504-9B0E-401F-B53D-BA0D2D31F1E2}" dt="2025-11-12T20:03:36.767" v="79" actId="14100"/>
          <ac:spMkLst>
            <pc:docMk/>
            <pc:sldMk cId="0" sldId="259"/>
            <ac:spMk id="44" creationId="{3D561FC2-B130-D8B4-C0AA-362D6F467F58}"/>
          </ac:spMkLst>
        </pc:spChg>
        <pc:grpChg chg="add mod">
          <ac:chgData name="Rafael Pisciottano Leitão" userId="4fba303446ba9739" providerId="LiveId" clId="{F7B54504-9B0E-401F-B53D-BA0D2D31F1E2}" dt="2025-11-12T19:57:39.911" v="73" actId="1076"/>
          <ac:grpSpMkLst>
            <pc:docMk/>
            <pc:sldMk cId="0" sldId="259"/>
            <ac:grpSpMk id="43" creationId="{B58504DC-D2FE-9239-291E-B1FDDC4F03B7}"/>
          </ac:grpSpMkLst>
        </pc:grpChg>
        <pc:picChg chg="mod">
          <ac:chgData name="Rafael Pisciottano Leitão" userId="4fba303446ba9739" providerId="LiveId" clId="{F7B54504-9B0E-401F-B53D-BA0D2D31F1E2}" dt="2025-11-12T19:25:16.569" v="19" actId="1076"/>
          <ac:picMkLst>
            <pc:docMk/>
            <pc:sldMk cId="0" sldId="259"/>
            <ac:picMk id="9" creationId="{00000000-0000-0000-0000-000000000000}"/>
          </ac:picMkLst>
        </pc:picChg>
        <pc:picChg chg="add del mod">
          <ac:chgData name="Rafael Pisciottano Leitão" userId="4fba303446ba9739" providerId="LiveId" clId="{F7B54504-9B0E-401F-B53D-BA0D2D31F1E2}" dt="2025-11-12T20:08:08.798" v="91" actId="478"/>
          <ac:picMkLst>
            <pc:docMk/>
            <pc:sldMk cId="0" sldId="259"/>
            <ac:picMk id="45" creationId="{1BF3CB41-5A1D-10DD-6ADB-53294A711961}"/>
          </ac:picMkLst>
        </pc:picChg>
        <pc:picChg chg="add mod">
          <ac:chgData name="Rafael Pisciottano Leitão" userId="4fba303446ba9739" providerId="LiveId" clId="{F7B54504-9B0E-401F-B53D-BA0D2D31F1E2}" dt="2025-11-12T20:04:30.856" v="88" actId="1035"/>
          <ac:picMkLst>
            <pc:docMk/>
            <pc:sldMk cId="0" sldId="259"/>
            <ac:picMk id="1026" creationId="{C4A5122F-1AA2-8AE3-5B22-6179860ADE8A}"/>
          </ac:picMkLst>
        </pc:picChg>
        <pc:picChg chg="add del mod">
          <ac:chgData name="Rafael Pisciottano Leitão" userId="4fba303446ba9739" providerId="LiveId" clId="{F7B54504-9B0E-401F-B53D-BA0D2D31F1E2}" dt="2025-11-12T20:03:45.445" v="82" actId="1076"/>
          <ac:picMkLst>
            <pc:docMk/>
            <pc:sldMk cId="0" sldId="259"/>
            <ac:picMk id="1028" creationId="{DE647780-7DD9-24DB-EAC5-399EAFE9902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10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90901"/>
            <a:ext cx="7468553" cy="1415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🚌</a:t>
            </a: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SPTRANS REAL-TIME DATA PIPELINE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002280"/>
            <a:ext cx="7468553" cy="168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Sistema de Engenharia de Dados para Monitoramento de Transporte Público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24124" y="50511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Rafael Pisciottano Leitão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70333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Pós-graduação em Data Engineering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635555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FIA/LABDATA - 2025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3906"/>
            <a:ext cx="4224338" cy="535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✅</a:t>
            </a: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Conclusão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837724" y="1668542"/>
            <a:ext cx="6387703" cy="1048107"/>
          </a:xfrm>
          <a:prstGeom prst="roundRect">
            <a:avLst>
              <a:gd name="adj" fmla="val 25694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32391" y="186320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Pipeline Completo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032391" y="2234803"/>
            <a:ext cx="599836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Funcionando 24/7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404854" y="1668542"/>
            <a:ext cx="6387822" cy="1048107"/>
          </a:xfrm>
          <a:prstGeom prst="roundRect">
            <a:avLst>
              <a:gd name="adj" fmla="val 25694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7599521" y="186320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Lake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99521" y="2234803"/>
            <a:ext cx="599848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1TB+ processado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837724" y="2896076"/>
            <a:ext cx="6387703" cy="1048107"/>
          </a:xfrm>
          <a:prstGeom prst="roundRect">
            <a:avLst>
              <a:gd name="adj" fmla="val 25694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1032391" y="309074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Dashboard Interativo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032391" y="3462338"/>
            <a:ext cx="5998369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 produção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404854" y="2896076"/>
            <a:ext cx="6387822" cy="1048107"/>
          </a:xfrm>
          <a:prstGeom prst="roundRect">
            <a:avLst>
              <a:gd name="adj" fmla="val 25694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599521" y="3090743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Open-Source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99521" y="3462338"/>
            <a:ext cx="5998488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GitHub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837724" y="4213384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Contribuições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837724" y="4799409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Arquitetura replicável para outras cidades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837724" y="5149334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Documentação completa para comunidade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837724" y="5499259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Código open-source educacional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1106924" y="6190298"/>
            <a:ext cx="126857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 sistema de engenharia de dados completo, do conceito à produção.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837724" y="5988368"/>
            <a:ext cx="22860" cy="691039"/>
          </a:xfrm>
          <a:prstGeom prst="rect">
            <a:avLst/>
          </a:prstGeom>
          <a:solidFill>
            <a:srgbClr val="F2B4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9"/>
          <p:cNvSpPr/>
          <p:nvPr/>
        </p:nvSpPr>
        <p:spPr>
          <a:xfrm>
            <a:off x="837724" y="6881336"/>
            <a:ext cx="12954952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 resumo, consegui implementar um pipeline de dados completo, desde a ingestão até a visualização, seguindo as melhores práticas de engenharia de dados. O sistema está rodando 24/7, processando milhões de registros diariamente.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71989"/>
            <a:ext cx="4621173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📊</a:t>
            </a: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Contexto do Problema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324124" y="1416010"/>
            <a:ext cx="746855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São Paulo é a 2ª maior cidade das Américas, com aproximadamente 15.000 ônibus em circulação, distribuídos em ~1.200 linhas de ônibus, transportando 10 milhões de passageiros por dia.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324124" y="2140506"/>
            <a:ext cx="7468553" cy="980480"/>
          </a:xfrm>
          <a:prstGeom prst="roundRect">
            <a:avLst>
              <a:gd name="adj" fmla="val 25635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506885" y="2323267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Falta de Visibilidade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506885" y="2670215"/>
            <a:ext cx="710303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Dados não disponíveis em tempo real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324124" y="3288506"/>
            <a:ext cx="7468553" cy="980480"/>
          </a:xfrm>
          <a:prstGeom prst="roundRect">
            <a:avLst>
              <a:gd name="adj" fmla="val 25635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6506885" y="3471267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Dados Dispersos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506885" y="3818215"/>
            <a:ext cx="710303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Informações não estruturadas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324124" y="4436507"/>
            <a:ext cx="7468553" cy="980480"/>
          </a:xfrm>
          <a:prstGeom prst="roundRect">
            <a:avLst>
              <a:gd name="adj" fmla="val 25635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506885" y="4619268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Análise Limitada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506885" y="4966216"/>
            <a:ext cx="710303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Dificuldade em análise de performance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324124" y="5584507"/>
            <a:ext cx="7468553" cy="980480"/>
          </a:xfrm>
          <a:prstGeom prst="roundRect">
            <a:avLst>
              <a:gd name="adj" fmla="val 25635"/>
            </a:avLst>
          </a:prstGeom>
          <a:solidFill>
            <a:srgbClr val="00002E"/>
          </a:solidFill>
          <a:ln w="1524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6506885" y="5767268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Sem Métricas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506885" y="6114217"/>
            <a:ext cx="7103031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Ausência de métricas de qualidade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324124" y="6753463"/>
            <a:ext cx="7468553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São Paulo possui uma das maiores frotas de ônibus do mundo. A SPTrans disponibiliza uma API pública com dados GPS em tempo real, mas esses dados não são facilmente consumíveis. O desafio era criar um sistema completo que coletasse, processasse e visualizasse esses dados de forma eficiente.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3071"/>
            <a:ext cx="6075640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🎯</a:t>
            </a: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Objetivos do Projeto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22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Objetivos Primários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142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Coletar dados em tempo real da API SPTrans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0809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Implementar pipeline completo (Bronze/Silver/Gold)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4771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Calcular velocidade real dos veículos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01443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Dashboard interativo com mapa geográfico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022997"/>
            <a:ext cx="28577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Objetivos Secundários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6142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Lake completo para histórico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0809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Métricas de qualidade de dados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54771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Arquitetura escalável e replicável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575036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objetivos eram implementar um pipeline de dados completo, desde a ingestão até a visualização, seguindo as melhores práticas de engenharia de dados como a arquitetura Medallion.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3D561FC2-B130-D8B4-C0AA-362D6F467F58}"/>
              </a:ext>
            </a:extLst>
          </p:cNvPr>
          <p:cNvSpPr/>
          <p:nvPr/>
        </p:nvSpPr>
        <p:spPr>
          <a:xfrm>
            <a:off x="4138795" y="953453"/>
            <a:ext cx="8885829" cy="4451866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0"/>
          <p:cNvSpPr/>
          <p:nvPr/>
        </p:nvSpPr>
        <p:spPr>
          <a:xfrm>
            <a:off x="639485" y="502444"/>
            <a:ext cx="279475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Arquitetura</a:t>
            </a: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Geral</a:t>
            </a:r>
            <a:endParaRPr lang="en-US" sz="2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5" y="1096804"/>
            <a:ext cx="593884" cy="7125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52074" y="1215509"/>
            <a:ext cx="1397318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SPTrans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352074" y="1461373"/>
            <a:ext cx="1000833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HTTP REST</a:t>
            </a:r>
            <a:endParaRPr lang="en-US" sz="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85" y="1809393"/>
            <a:ext cx="593884" cy="8633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52074" y="1928098"/>
            <a:ext cx="1397318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BRONZE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1352074" y="2173962"/>
            <a:ext cx="1714511" cy="38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Raw - Parquet/MinIO672 MB/dia</a:t>
            </a:r>
            <a:endParaRPr lang="en-US" sz="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84" y="2694878"/>
            <a:ext cx="593884" cy="8633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52074" y="2791420"/>
            <a:ext cx="1397318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SILVER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1352074" y="3037284"/>
            <a:ext cx="12638842" cy="38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Validated - SparkHaversine</a:t>
            </a:r>
            <a:endParaRPr lang="en-US" sz="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485" y="3536037"/>
            <a:ext cx="593884" cy="7125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52074" y="3654743"/>
            <a:ext cx="1397318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GOLD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1352074" y="3900607"/>
            <a:ext cx="12638842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Aggregated - KPIs</a:t>
            </a:r>
            <a:endParaRPr lang="en-US" sz="9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485" y="4248626"/>
            <a:ext cx="593884" cy="8633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352074" y="4367332"/>
            <a:ext cx="1397318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SERVING</a:t>
            </a:r>
            <a:endParaRPr lang="en-US" sz="1100" dirty="0"/>
          </a:p>
        </p:txBody>
      </p:sp>
      <p:sp>
        <p:nvSpPr>
          <p:cNvPr id="17" name="Text 10"/>
          <p:cNvSpPr/>
          <p:nvPr/>
        </p:nvSpPr>
        <p:spPr>
          <a:xfrm>
            <a:off x="1352074" y="4613196"/>
            <a:ext cx="1397318" cy="38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PostgreSQLÚltimas 48h</a:t>
            </a:r>
            <a:endParaRPr lang="en-US" sz="9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485" y="5111948"/>
            <a:ext cx="593884" cy="86332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352074" y="5230654"/>
            <a:ext cx="1397318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GRAFANA</a:t>
            </a:r>
            <a:endParaRPr lang="en-US" sz="1100" dirty="0"/>
          </a:p>
        </p:txBody>
      </p:sp>
      <p:sp>
        <p:nvSpPr>
          <p:cNvPr id="20" name="Text 12"/>
          <p:cNvSpPr/>
          <p:nvPr/>
        </p:nvSpPr>
        <p:spPr>
          <a:xfrm>
            <a:off x="1352074" y="5476518"/>
            <a:ext cx="12638842" cy="38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DashboardRefresh 30s</a:t>
            </a:r>
            <a:endParaRPr lang="en-US" sz="900" dirty="0"/>
          </a:p>
        </p:txBody>
      </p:sp>
      <p:sp>
        <p:nvSpPr>
          <p:cNvPr id="21" name="Text 13"/>
          <p:cNvSpPr/>
          <p:nvPr/>
        </p:nvSpPr>
        <p:spPr>
          <a:xfrm>
            <a:off x="639485" y="6108859"/>
            <a:ext cx="13351431" cy="38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arquitetura segue o padrão Medallion com três camadas principais. Na Bronze, salvamos os dados brutos no MinIO em formato Parquet. Na Silver, fazemos validações e calculamos a velocidade real usando a fórmula de Haversine. Na Gold, geramos os KPIs agregados. Por fim, os dados são servidos via PostgreSQL para o Grafana.</a:t>
            </a:r>
            <a:endParaRPr lang="en-US" sz="900" dirty="0"/>
          </a:p>
        </p:txBody>
      </p:sp>
      <p:sp>
        <p:nvSpPr>
          <p:cNvPr id="22" name="Shape 14"/>
          <p:cNvSpPr/>
          <p:nvPr/>
        </p:nvSpPr>
        <p:spPr>
          <a:xfrm>
            <a:off x="639485" y="6685598"/>
            <a:ext cx="59293" cy="59293"/>
          </a:xfrm>
          <a:prstGeom prst="roundRect">
            <a:avLst>
              <a:gd name="adj" fmla="val 771086"/>
            </a:avLst>
          </a:prstGeom>
          <a:solidFill>
            <a:srgbClr val="F2B42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15"/>
          <p:cNvSpPr/>
          <p:nvPr/>
        </p:nvSpPr>
        <p:spPr>
          <a:xfrm>
            <a:off x="817483" y="6622494"/>
            <a:ext cx="1400294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Arquitetura Medallion</a:t>
            </a:r>
            <a:endParaRPr lang="en-US" sz="1100" dirty="0"/>
          </a:p>
        </p:txBody>
      </p:sp>
      <p:sp>
        <p:nvSpPr>
          <p:cNvPr id="24" name="Text 16"/>
          <p:cNvSpPr/>
          <p:nvPr/>
        </p:nvSpPr>
        <p:spPr>
          <a:xfrm>
            <a:off x="817483" y="6868358"/>
            <a:ext cx="6423422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Bronze → Silver → Gold</a:t>
            </a:r>
            <a:endParaRPr lang="en-US" sz="900" dirty="0"/>
          </a:p>
        </p:txBody>
      </p:sp>
      <p:sp>
        <p:nvSpPr>
          <p:cNvPr id="25" name="Shape 17"/>
          <p:cNvSpPr/>
          <p:nvPr/>
        </p:nvSpPr>
        <p:spPr>
          <a:xfrm>
            <a:off x="7389376" y="6685598"/>
            <a:ext cx="59293" cy="59293"/>
          </a:xfrm>
          <a:prstGeom prst="roundRect">
            <a:avLst>
              <a:gd name="adj" fmla="val 771086"/>
            </a:avLst>
          </a:prstGeom>
          <a:solidFill>
            <a:srgbClr val="D742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18"/>
          <p:cNvSpPr/>
          <p:nvPr/>
        </p:nvSpPr>
        <p:spPr>
          <a:xfrm>
            <a:off x="7567374" y="6622494"/>
            <a:ext cx="1397318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Lake com MinIO</a:t>
            </a:r>
            <a:endParaRPr lang="en-US" sz="1100" dirty="0"/>
          </a:p>
        </p:txBody>
      </p:sp>
      <p:sp>
        <p:nvSpPr>
          <p:cNvPr id="27" name="Text 19"/>
          <p:cNvSpPr/>
          <p:nvPr/>
        </p:nvSpPr>
        <p:spPr>
          <a:xfrm>
            <a:off x="7567374" y="6868358"/>
            <a:ext cx="6423541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S3-compatible</a:t>
            </a:r>
            <a:endParaRPr lang="en-US" sz="900" dirty="0"/>
          </a:p>
        </p:txBody>
      </p:sp>
      <p:sp>
        <p:nvSpPr>
          <p:cNvPr id="28" name="Shape 20"/>
          <p:cNvSpPr/>
          <p:nvPr/>
        </p:nvSpPr>
        <p:spPr>
          <a:xfrm>
            <a:off x="639485" y="7359015"/>
            <a:ext cx="59293" cy="59293"/>
          </a:xfrm>
          <a:prstGeom prst="roundRect">
            <a:avLst>
              <a:gd name="adj" fmla="val 771086"/>
            </a:avLst>
          </a:prstGeom>
          <a:solidFill>
            <a:srgbClr val="DD785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Text 21"/>
          <p:cNvSpPr/>
          <p:nvPr/>
        </p:nvSpPr>
        <p:spPr>
          <a:xfrm>
            <a:off x="817483" y="7295912"/>
            <a:ext cx="1709976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Processamento Distribuído</a:t>
            </a:r>
            <a:endParaRPr lang="en-US" sz="1100" dirty="0"/>
          </a:p>
        </p:txBody>
      </p:sp>
      <p:sp>
        <p:nvSpPr>
          <p:cNvPr id="30" name="Text 22"/>
          <p:cNvSpPr/>
          <p:nvPr/>
        </p:nvSpPr>
        <p:spPr>
          <a:xfrm>
            <a:off x="817483" y="7541776"/>
            <a:ext cx="6423422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Apache Spark</a:t>
            </a:r>
            <a:endParaRPr lang="en-US" sz="900" dirty="0"/>
          </a:p>
        </p:txBody>
      </p:sp>
      <p:sp>
        <p:nvSpPr>
          <p:cNvPr id="31" name="Shape 23"/>
          <p:cNvSpPr/>
          <p:nvPr/>
        </p:nvSpPr>
        <p:spPr>
          <a:xfrm>
            <a:off x="7389376" y="7359015"/>
            <a:ext cx="59293" cy="59293"/>
          </a:xfrm>
          <a:prstGeom prst="roundRect">
            <a:avLst>
              <a:gd name="adj" fmla="val 771086"/>
            </a:avLst>
          </a:prstGeom>
          <a:solidFill>
            <a:srgbClr val="48A8E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2" name="Text 24"/>
          <p:cNvSpPr/>
          <p:nvPr/>
        </p:nvSpPr>
        <p:spPr>
          <a:xfrm>
            <a:off x="7567374" y="7295912"/>
            <a:ext cx="1397318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Formato Parquet</a:t>
            </a:r>
            <a:endParaRPr lang="en-US" sz="1100" dirty="0"/>
          </a:p>
        </p:txBody>
      </p:sp>
      <p:sp>
        <p:nvSpPr>
          <p:cNvPr id="33" name="Text 25"/>
          <p:cNvSpPr/>
          <p:nvPr/>
        </p:nvSpPr>
        <p:spPr>
          <a:xfrm>
            <a:off x="7567374" y="7541776"/>
            <a:ext cx="6423541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Compressão Snappy</a:t>
            </a:r>
            <a:endParaRPr lang="en-US" sz="900" dirty="0"/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B58504DC-D2FE-9239-291E-B1FDDC4F03B7}"/>
              </a:ext>
            </a:extLst>
          </p:cNvPr>
          <p:cNvGrpSpPr/>
          <p:nvPr/>
        </p:nvGrpSpPr>
        <p:grpSpPr>
          <a:xfrm>
            <a:off x="6097904" y="2356354"/>
            <a:ext cx="5099732" cy="1221749"/>
            <a:chOff x="5304356" y="2436094"/>
            <a:chExt cx="5099732" cy="1221749"/>
          </a:xfrm>
        </p:grpSpPr>
        <p:sp>
          <p:nvSpPr>
            <p:cNvPr id="34" name="Fluxograma: Disco Magnético 33">
              <a:extLst>
                <a:ext uri="{FF2B5EF4-FFF2-40B4-BE49-F238E27FC236}">
                  <a16:creationId xmlns:a16="http://schemas.microsoft.com/office/drawing/2014/main" id="{78FBBE55-81C7-5DD8-0FBB-D2C5FA39CB57}"/>
                </a:ext>
              </a:extLst>
            </p:cNvPr>
            <p:cNvSpPr/>
            <p:nvPr/>
          </p:nvSpPr>
          <p:spPr>
            <a:xfrm>
              <a:off x="9177454" y="3136659"/>
              <a:ext cx="1226634" cy="497367"/>
            </a:xfrm>
            <a:prstGeom prst="flowChartMagneticDisk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Fluxograma: Disco Magnético 34">
              <a:extLst>
                <a:ext uri="{FF2B5EF4-FFF2-40B4-BE49-F238E27FC236}">
                  <a16:creationId xmlns:a16="http://schemas.microsoft.com/office/drawing/2014/main" id="{815F10CD-BBA7-B537-BAD5-529CE88A02AE}"/>
                </a:ext>
              </a:extLst>
            </p:cNvPr>
            <p:cNvSpPr/>
            <p:nvPr/>
          </p:nvSpPr>
          <p:spPr>
            <a:xfrm>
              <a:off x="9177453" y="2785976"/>
              <a:ext cx="1226634" cy="497367"/>
            </a:xfrm>
            <a:prstGeom prst="flowChartMagneticDisk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luxograma: Disco Magnético 35">
              <a:extLst>
                <a:ext uri="{FF2B5EF4-FFF2-40B4-BE49-F238E27FC236}">
                  <a16:creationId xmlns:a16="http://schemas.microsoft.com/office/drawing/2014/main" id="{1FDC2BB6-F6D1-C2FB-4767-6E6478996055}"/>
                </a:ext>
              </a:extLst>
            </p:cNvPr>
            <p:cNvSpPr/>
            <p:nvPr/>
          </p:nvSpPr>
          <p:spPr>
            <a:xfrm>
              <a:off x="9177454" y="2436094"/>
              <a:ext cx="1226634" cy="497367"/>
            </a:xfrm>
            <a:prstGeom prst="flowChartMagneticDisk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Fluxograma: Disco Magnético 36">
              <a:extLst>
                <a:ext uri="{FF2B5EF4-FFF2-40B4-BE49-F238E27FC236}">
                  <a16:creationId xmlns:a16="http://schemas.microsoft.com/office/drawing/2014/main" id="{446E9315-D368-2D8C-B443-BCFC8C74BEF4}"/>
                </a:ext>
              </a:extLst>
            </p:cNvPr>
            <p:cNvSpPr/>
            <p:nvPr/>
          </p:nvSpPr>
          <p:spPr>
            <a:xfrm>
              <a:off x="7240906" y="3144410"/>
              <a:ext cx="1226634" cy="497367"/>
            </a:xfrm>
            <a:prstGeom prst="flowChartMagneticDisk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Fluxograma: Disco Magnético 37">
              <a:extLst>
                <a:ext uri="{FF2B5EF4-FFF2-40B4-BE49-F238E27FC236}">
                  <a16:creationId xmlns:a16="http://schemas.microsoft.com/office/drawing/2014/main" id="{13BD5FD5-7090-3A1B-6994-EA81F6D62944}"/>
                </a:ext>
              </a:extLst>
            </p:cNvPr>
            <p:cNvSpPr/>
            <p:nvPr/>
          </p:nvSpPr>
          <p:spPr>
            <a:xfrm>
              <a:off x="7240905" y="2793727"/>
              <a:ext cx="1226634" cy="497367"/>
            </a:xfrm>
            <a:prstGeom prst="flowChartMagneticDisk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luxograma: Disco Magnético 38">
              <a:extLst>
                <a:ext uri="{FF2B5EF4-FFF2-40B4-BE49-F238E27FC236}">
                  <a16:creationId xmlns:a16="http://schemas.microsoft.com/office/drawing/2014/main" id="{F37D989F-BFC7-9A7B-16EE-D20518621914}"/>
                </a:ext>
              </a:extLst>
            </p:cNvPr>
            <p:cNvSpPr/>
            <p:nvPr/>
          </p:nvSpPr>
          <p:spPr>
            <a:xfrm>
              <a:off x="7240906" y="2443845"/>
              <a:ext cx="1226634" cy="497367"/>
            </a:xfrm>
            <a:prstGeom prst="flowChartMagneticDisk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Fluxograma: Disco Magnético 39">
              <a:extLst>
                <a:ext uri="{FF2B5EF4-FFF2-40B4-BE49-F238E27FC236}">
                  <a16:creationId xmlns:a16="http://schemas.microsoft.com/office/drawing/2014/main" id="{AC9CE023-3353-D065-B12F-E36DD163C5E9}"/>
                </a:ext>
              </a:extLst>
            </p:cNvPr>
            <p:cNvSpPr/>
            <p:nvPr/>
          </p:nvSpPr>
          <p:spPr>
            <a:xfrm>
              <a:off x="5304357" y="3160476"/>
              <a:ext cx="1226634" cy="497367"/>
            </a:xfrm>
            <a:prstGeom prst="flowChartMagneticDisk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Fluxograma: Disco Magnético 40">
              <a:extLst>
                <a:ext uri="{FF2B5EF4-FFF2-40B4-BE49-F238E27FC236}">
                  <a16:creationId xmlns:a16="http://schemas.microsoft.com/office/drawing/2014/main" id="{A71C0703-0FB8-4174-F1A9-DA592D98AE3B}"/>
                </a:ext>
              </a:extLst>
            </p:cNvPr>
            <p:cNvSpPr/>
            <p:nvPr/>
          </p:nvSpPr>
          <p:spPr>
            <a:xfrm>
              <a:off x="5304356" y="2798642"/>
              <a:ext cx="1226634" cy="497367"/>
            </a:xfrm>
            <a:prstGeom prst="flowChartMagneticDisk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Fluxograma: Disco Magnético 41">
              <a:extLst>
                <a:ext uri="{FF2B5EF4-FFF2-40B4-BE49-F238E27FC236}">
                  <a16:creationId xmlns:a16="http://schemas.microsoft.com/office/drawing/2014/main" id="{A54CC738-4FFD-9E4F-C9CF-7AD71296267B}"/>
                </a:ext>
              </a:extLst>
            </p:cNvPr>
            <p:cNvSpPr/>
            <p:nvPr/>
          </p:nvSpPr>
          <p:spPr>
            <a:xfrm>
              <a:off x="5304357" y="2448760"/>
              <a:ext cx="1226634" cy="497367"/>
            </a:xfrm>
            <a:prstGeom prst="flowChartMagneticDisk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26" name="Picture 2" descr="Continuing the journey: our new mascot and wordmark">
            <a:extLst>
              <a:ext uri="{FF2B5EF4-FFF2-40B4-BE49-F238E27FC236}">
                <a16:creationId xmlns:a16="http://schemas.microsoft.com/office/drawing/2014/main" id="{C4A5122F-1AA2-8AE3-5B22-6179860AD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764" y="707742"/>
            <a:ext cx="1602012" cy="5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647780-7DD9-24DB-EAC5-399EAFE99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37" y="1825299"/>
            <a:ext cx="612167" cy="31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5093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🚀</a:t>
            </a: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Stack Tecnológico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852017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Processamento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354580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Apache Spark 3.5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2751296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PySpark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3148013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3.12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3676888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Orquestração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179451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Docker Compose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37724" y="4576167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GitHub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0946" y="1852017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Armazenamento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570946" y="2354580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MinIO (Data Lake)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0946" y="2751296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PostgreSQL 15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70946" y="3148013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Redis 7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70946" y="3676888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Visualização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70946" y="4179451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Grafana 10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0946" y="4576167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OpenStreetMap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7724" y="527804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Formato de Dados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37724" y="5882402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Parquet + Snappy (70% compressão)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37724" y="6279118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Particionado: year/month/day/hour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837724" y="6833473"/>
            <a:ext cx="1295495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Utilizei tecnologias enterprise-grade. O Spark para processamento distribuído, MinIO como Data Lake compatível com S3, e Grafana para visualização. Tudo containerizado com Docker para facilitar deploy e replicação.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57751"/>
            <a:ext cx="6649522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📺</a:t>
            </a: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Demonstração ao Vivo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24813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Aqui temos o dashboard em produção. Vocês estão vendo dados reais da API da SPTrans, atualizados há menos de 30 segundos.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403044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6.122</a:t>
            </a:r>
            <a:endParaRPr lang="en-US" sz="6200" dirty="0"/>
          </a:p>
        </p:txBody>
      </p:sp>
      <p:sp>
        <p:nvSpPr>
          <p:cNvPr id="5" name="Text 3"/>
          <p:cNvSpPr/>
          <p:nvPr/>
        </p:nvSpPr>
        <p:spPr>
          <a:xfrm>
            <a:off x="1488996" y="44919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Veículos Ativos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4987528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Distribuídos em 1.058 linhas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255776" y="3403044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~7.000</a:t>
            </a:r>
            <a:endParaRPr lang="en-US" sz="6200" dirty="0"/>
          </a:p>
        </p:txBody>
      </p:sp>
      <p:sp>
        <p:nvSpPr>
          <p:cNvPr id="8" name="Text 6"/>
          <p:cNvSpPr/>
          <p:nvPr/>
        </p:nvSpPr>
        <p:spPr>
          <a:xfrm>
            <a:off x="5907048" y="44919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Pontos no Mapa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55776" y="4987528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Plotados em tempo real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9673828" y="3403044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5-26</a:t>
            </a:r>
            <a:endParaRPr lang="en-US" sz="6200" dirty="0"/>
          </a:p>
        </p:txBody>
      </p:sp>
      <p:sp>
        <p:nvSpPr>
          <p:cNvPr id="11" name="Text 9"/>
          <p:cNvSpPr/>
          <p:nvPr/>
        </p:nvSpPr>
        <p:spPr>
          <a:xfrm>
            <a:off x="10325100" y="44919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Velocidades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673828" y="4987528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km/h calculadas em tempo real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5639753"/>
            <a:ext cx="1295495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Este gráfico mostra a variação da frota ao longo das últimas 2 horas. Vejam como há uma queda no horário do almoço. Aqui está o diferencial: cada ponto representa um ônibus real em São Paulo agora. São quase 7 mil pontos plotados em tempo real. E aqui temos as velocidades médias calculadas. Vejam que algumas linhas estão a 5 km/h - trânsito pesado típico de São Paulo. Outras chegam a 26 km/h em vias mais livres. Em alguns segundos vocês verão o dashboard atualizar automaticamente.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17414"/>
            <a:ext cx="6492359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📊</a:t>
            </a: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Resultados e Métricas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407801"/>
            <a:ext cx="4158734" cy="3569137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99899" y="26699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Volume de Dados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99899" y="3165515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7.2 milhões de registros/dia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99899" y="3632240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38 GB/mês no Data Lake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99899" y="4098965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480 snapshots diários (3 em 3 min)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235773" y="2407801"/>
            <a:ext cx="4158734" cy="3569137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5497949" y="26699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97949" y="3165515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Latência: 12-18 segundos (ponta a ponta)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497949" y="4015264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Taxa de validação: 99.5%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497949" y="4481989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Compressão: 70% (Parquet/Snappy)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497949" y="5331738"/>
            <a:ext cx="36343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Uptime: 99.8%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633823" y="2407801"/>
            <a:ext cx="4158853" cy="3569137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59ABA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3"/>
          <p:cNvSpPr/>
          <p:nvPr/>
        </p:nvSpPr>
        <p:spPr>
          <a:xfrm>
            <a:off x="9895999" y="26699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Cobertura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895999" y="3165515"/>
            <a:ext cx="36345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6.000-8.000 veículos monitorados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895999" y="4015264"/>
            <a:ext cx="36345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1.000+ linhas ativas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895999" y="4481989"/>
            <a:ext cx="36345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Velocidades: 2-60 km/h (validadas)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624613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sistema está processando 7.2 milhões de registros por dia, com latência inferior a 20 segundos e taxa de validação acima de 99.5%. Conseguimos comprimir os dados em 70% usando Parquet com Snappy.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7147"/>
            <a:ext cx="6488906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🎓</a:t>
            </a: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Desafios e Aprendizados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2166938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Desafios Técnicos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37724" y="2699147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 não retorna velocidade → Calcular Haversine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37724" y="3119080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Volume de dados → Particionamento eficiente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37724" y="3539014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Integração Spark + MinIO → JARs Hadoop AWS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837724" y="3958947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Dados em memória → Implementar Data Lake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37724" y="4518898"/>
            <a:ext cx="257901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Desafios Arquiteturais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837724" y="5051108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Escolher entre batch vs streaming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837724" y="5471041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Definir janela de retenção (48h)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37724" y="5890974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Balancear performance vs custo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5591" y="2166938"/>
            <a:ext cx="277010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Aprendizados Principais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585591" y="2699147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Importância do Data Lake para auditoria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585591" y="3119080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Compressão reduz custos drasticamente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85591" y="3539014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Monitoramento é essencial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837724" y="6553200"/>
            <a:ext cx="12954952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Um dos maiores desafios foi que a API não retorna velocidade dos veículos. Tive que implementar o cálculo usando a fórmula de Haversine, comparando posições consecutivas. Outro desafio foi integrar Spark com MinIO, que exigiu JARs específicos do Hadoop AWS.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3211"/>
            <a:ext cx="5350788" cy="676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🚀</a:t>
            </a:r>
            <a:r>
              <a:rPr lang="en-US" sz="4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Roadmap Futuro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736652"/>
            <a:ext cx="4166711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65133" y="3646289"/>
            <a:ext cx="297477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Curto Prazo (1-3 meses)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1065133" y="4117062"/>
            <a:ext cx="371189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Apache Kafka para streaming real-time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65133" y="4924306"/>
            <a:ext cx="371189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Alertas automatizados (Slack/Email)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65133" y="5731550"/>
            <a:ext cx="371189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 REST para consulta de dados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844" y="2395538"/>
            <a:ext cx="4166711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59254" y="3305175"/>
            <a:ext cx="303871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Médio Prazo (3-6 meses)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459254" y="3775948"/>
            <a:ext cx="371189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Machine Learning: predição de atrasos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459254" y="4583192"/>
            <a:ext cx="3711893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Integração com GTFS (rotas completas)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459254" y="5390436"/>
            <a:ext cx="371189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Dashboard mobile-friendly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965" y="2054423"/>
            <a:ext cx="4166711" cy="11430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53374" y="2964061"/>
            <a:ext cx="321254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Longo Prazo (6-12 meses)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9853374" y="3434834"/>
            <a:ext cx="371189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 em Kubernetes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853374" y="3878223"/>
            <a:ext cx="371189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CI/CD com GitHub Actions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853374" y="4321612"/>
            <a:ext cx="371189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Escalabilidade multi-cidade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837724" y="6578560"/>
            <a:ext cx="1295495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Para o futuro, planejo implementar Kafka para streaming real-time, adicionar machine learning para predição de atrasos, e fazer deploy em Kubernetes para produção.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975</Words>
  <Application>Microsoft Office PowerPoint</Application>
  <PresentationFormat>Personalizar</PresentationFormat>
  <Paragraphs>149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PT Sans</vt:lpstr>
      <vt:lpstr>Nunito Semi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Rafael Pisciottano Leitão</cp:lastModifiedBy>
  <cp:revision>1</cp:revision>
  <dcterms:created xsi:type="dcterms:W3CDTF">2025-11-12T19:21:30Z</dcterms:created>
  <dcterms:modified xsi:type="dcterms:W3CDTF">2025-11-12T20:08:19Z</dcterms:modified>
</cp:coreProperties>
</file>